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57" r:id="rId4"/>
    <p:sldId id="259" r:id="rId5"/>
    <p:sldId id="260" r:id="rId6"/>
    <p:sldId id="264" r:id="rId7"/>
    <p:sldId id="265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366" autoAdjust="0"/>
    <p:restoredTop sz="94660"/>
  </p:normalViewPr>
  <p:slideViewPr>
    <p:cSldViewPr>
      <p:cViewPr varScale="1">
        <p:scale>
          <a:sx n="124" d="100"/>
          <a:sy n="124" d="100"/>
        </p:scale>
        <p:origin x="-15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立體樹的建立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415242" cy="2471758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pPr algn="l"/>
            <a:r>
              <a:rPr lang="en-US" altLang="zh-TW" sz="1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2013/8/13 </a:t>
            </a:r>
            <a:r>
              <a:rPr lang="en-US" altLang="zh-TW" sz="1800" dirty="0" smtClean="0"/>
              <a:t>                                                               </a:t>
            </a:r>
            <a:r>
              <a:rPr lang="zh-TW" altLang="en-US" sz="1800" dirty="0" smtClean="0"/>
              <a:t>              </a:t>
            </a:r>
            <a:r>
              <a:rPr lang="zh-TW" altLang="en-US" sz="1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財金所  陳季平</a:t>
            </a:r>
            <a:r>
              <a:rPr lang="en-US" altLang="zh-TW" sz="1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步驟一</a:t>
            </a:r>
            <a:br>
              <a:rPr lang="zh-TW" altLang="en-US" dirty="0" smtClean="0"/>
            </a:br>
            <a:r>
              <a:rPr lang="zh-TW" altLang="en-US" sz="2200" dirty="0" smtClean="0"/>
              <a:t>決定分支機率</a:t>
            </a:r>
            <a:r>
              <a:rPr lang="en-US" altLang="zh-TW" sz="2200" dirty="0" smtClean="0"/>
              <a:t>: Type C node</a:t>
            </a:r>
            <a:endParaRPr lang="zh-TW" altLang="en-US" sz="2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*(t)= –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*(t)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TW" sz="2000" dirty="0" smtClean="0">
                <a:latin typeface="Symbol" pitchFamily="18" charset="2"/>
                <a:ea typeface="新細明體" charset="-120"/>
              </a:rPr>
              <a:t>s</a:t>
            </a:r>
            <a:r>
              <a:rPr lang="el-GR" altLang="zh-TW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dW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(t)</a:t>
            </a:r>
          </a:p>
          <a:p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71678"/>
            <a:ext cx="7715304" cy="407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步驟二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計算</a:t>
            </a:r>
            <a:r>
              <a:rPr lang="en-US" altLang="zh-TW" sz="3600" i="1" dirty="0" err="1" smtClean="0">
                <a:latin typeface="Times New Roman" pitchFamily="18" charset="0"/>
                <a:ea typeface="新細明體" charset="-120"/>
              </a:rPr>
              <a:t>Q</a:t>
            </a:r>
            <a:r>
              <a:rPr lang="en-US" altLang="zh-TW" sz="3600" i="1" baseline="-25000" dirty="0" err="1" smtClean="0">
                <a:latin typeface="Times New Roman" pitchFamily="18" charset="0"/>
                <a:ea typeface="新細明體" charset="-120"/>
              </a:rPr>
              <a:t>ij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和</a:t>
            </a:r>
            <a:r>
              <a:rPr lang="en-US" altLang="zh-TW" sz="3600" dirty="0" err="1" smtClean="0">
                <a:latin typeface="Symbol" pitchFamily="18" charset="2"/>
                <a:ea typeface="新細明體" charset="-120"/>
              </a:rPr>
              <a:t>a</a:t>
            </a:r>
            <a:r>
              <a:rPr lang="en-US" altLang="zh-TW" sz="3600" i="1" baseline="-25000" dirty="0" err="1" smtClean="0">
                <a:latin typeface="Times New Roman" pitchFamily="18" charset="0"/>
                <a:ea typeface="新細明體" charset="-120"/>
              </a:rPr>
              <a:t>i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令</a:t>
            </a:r>
            <a:r>
              <a:rPr lang="en-US" altLang="zh-TW" i="1" dirty="0" err="1" smtClean="0">
                <a:latin typeface="Times New Roman" pitchFamily="18" charset="0"/>
                <a:ea typeface="新細明體" charset="-120"/>
              </a:rPr>
              <a:t>Q</a:t>
            </a:r>
            <a:r>
              <a:rPr lang="en-US" altLang="zh-TW" i="1" baseline="-25000" dirty="0" err="1" smtClean="0">
                <a:latin typeface="Times New Roman" pitchFamily="18" charset="0"/>
                <a:ea typeface="新細明體" charset="-120"/>
              </a:rPr>
              <a:t>ij</a:t>
            </a:r>
            <a:r>
              <a:rPr lang="en-US" altLang="zh-TW" i="1" dirty="0" smtClean="0"/>
              <a:t> </a:t>
            </a:r>
            <a:r>
              <a:rPr lang="zh-TW" altLang="en-US" dirty="0" smtClean="0"/>
              <a:t>代表走到</a:t>
            </a:r>
            <a:r>
              <a:rPr lang="en-US" altLang="zh-TW" dirty="0" smtClean="0"/>
              <a:t>Node(</a:t>
            </a:r>
            <a:r>
              <a:rPr lang="en-US" altLang="zh-TW" dirty="0" err="1" smtClean="0"/>
              <a:t>i,j</a:t>
            </a:r>
            <a:r>
              <a:rPr lang="en-US" altLang="zh-TW" dirty="0" smtClean="0"/>
              <a:t>)</a:t>
            </a:r>
            <a:r>
              <a:rPr lang="zh-TW" altLang="en-US" dirty="0" smtClean="0"/>
              <a:t>付</a:t>
            </a:r>
            <a:r>
              <a:rPr lang="en-US" altLang="zh-TW" dirty="0" smtClean="0"/>
              <a:t>$1 </a:t>
            </a:r>
            <a:r>
              <a:rPr lang="zh-TW" altLang="en-US" dirty="0" smtClean="0"/>
              <a:t>的現值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 – </a:t>
            </a:r>
            <a:r>
              <a:rPr lang="en-US" altLang="zh-TW" i="1" dirty="0" smtClean="0">
                <a:latin typeface="Times New Roman" pitchFamily="18" charset="0"/>
                <a:ea typeface="新細明體" charset="-120"/>
              </a:rPr>
              <a:t>Q</a:t>
            </a:r>
            <a:r>
              <a:rPr lang="en-US" altLang="zh-TW" i="1" baseline="-25000" dirty="0" smtClean="0">
                <a:latin typeface="Times New Roman" pitchFamily="18" charset="0"/>
                <a:ea typeface="新細明體" charset="-120"/>
              </a:rPr>
              <a:t>00</a:t>
            </a:r>
            <a:r>
              <a:rPr lang="en-US" altLang="zh-TW" i="1" dirty="0" smtClean="0"/>
              <a:t> =1</a:t>
            </a:r>
          </a:p>
          <a:p>
            <a:r>
              <a:rPr lang="en-US" altLang="zh-TW" dirty="0" smtClean="0">
                <a:latin typeface="Symbol" pitchFamily="18" charset="2"/>
                <a:ea typeface="新細明體" charset="-120"/>
              </a:rPr>
              <a:t>a</a:t>
            </a:r>
            <a:r>
              <a:rPr lang="en-US" altLang="zh-TW" i="1" baseline="-25000" dirty="0" smtClean="0">
                <a:latin typeface="Times New Roman" pitchFamily="18" charset="0"/>
                <a:ea typeface="新細明體" charset="-120"/>
              </a:rPr>
              <a:t>0</a:t>
            </a:r>
            <a:r>
              <a:rPr lang="el-GR" altLang="zh-TW" i="1" dirty="0" smtClean="0"/>
              <a:t> =</a:t>
            </a:r>
            <a:r>
              <a:rPr lang="el-GR" altLang="zh-TW" i="1" dirty="0" smtClean="0">
                <a:ea typeface="標楷體" pitchFamily="65" charset="-120"/>
              </a:rPr>
              <a:t>3.824%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286124"/>
            <a:ext cx="4552168" cy="3324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步驟二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計算</a:t>
            </a:r>
            <a:r>
              <a:rPr lang="en-US" altLang="zh-TW" sz="4000" i="1" dirty="0" err="1" smtClean="0">
                <a:latin typeface="Times New Roman" pitchFamily="18" charset="0"/>
                <a:ea typeface="新細明體" charset="-120"/>
              </a:rPr>
              <a:t>Q</a:t>
            </a:r>
            <a:r>
              <a:rPr lang="en-US" altLang="zh-TW" sz="4000" i="1" baseline="-25000" dirty="0" err="1" smtClean="0">
                <a:latin typeface="Times New Roman" pitchFamily="18" charset="0"/>
                <a:ea typeface="新細明體" charset="-120"/>
              </a:rPr>
              <a:t>ij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和</a:t>
            </a:r>
            <a:r>
              <a:rPr lang="en-US" altLang="zh-TW" sz="4000" dirty="0" err="1" smtClean="0">
                <a:latin typeface="Symbol" pitchFamily="18" charset="2"/>
                <a:ea typeface="新細明體" charset="-120"/>
              </a:rPr>
              <a:t>a</a:t>
            </a:r>
            <a:r>
              <a:rPr lang="en-US" altLang="zh-TW" sz="4000" i="1" baseline="-25000" dirty="0" err="1" smtClean="0">
                <a:latin typeface="Times New Roman" pitchFamily="18" charset="0"/>
                <a:ea typeface="新細明體" charset="-120"/>
              </a:rPr>
              <a:t>i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308" y="1714488"/>
            <a:ext cx="9004692" cy="491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建構資產樹 </a:t>
            </a:r>
            <a:br>
              <a:rPr lang="zh-TW" altLang="en-US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根據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CRR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樹狀結構模擬公司資產的變動，設公司資產之隨機過程為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在風險中立測度下，求算出公司資產上漲下跌幅度與機率如下：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上漲幅度：           </a:t>
            </a:r>
            <a:r>
              <a:rPr lang="zh-TW" altLang="en-US" sz="2800" dirty="0" smtClean="0"/>
              <a:t>下跌幅度：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上漲機率：                                    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下跌機率：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en-US" altLang="zh-TW" sz="28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zh-TW" altLang="en-US" sz="2800" i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500306"/>
            <a:ext cx="51435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429132"/>
            <a:ext cx="15335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4286256"/>
            <a:ext cx="990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5000636"/>
            <a:ext cx="294322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固定利率下之公司資產樹示意圖 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35824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正交化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由於公司資產價值會隨利率影響，所以將公司資產之隨機過程改為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因此在建構資產樹前，需先將利率隨機過程與資產隨機過程正交化，使得兩隨機過程獨立， 在建構資產立體樹時才可將兩隨機過程的機率直接相乘。 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500306"/>
            <a:ext cx="53721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正交化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由於資產隨機過程與利率相關，因此可將公司資產之隨機過程改寫為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note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zh-TW" altLang="en-US" sz="2800" i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00306"/>
            <a:ext cx="753427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86256"/>
            <a:ext cx="857252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571876"/>
            <a:ext cx="445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正交化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452596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將上式左右同乘             的反矩陣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>
                <a:sym typeface="Wingdings" pitchFamily="2" charset="2"/>
              </a:rPr>
              <a:t></a:t>
            </a:r>
          </a:p>
          <a:p>
            <a:pPr>
              <a:buNone/>
            </a:pPr>
            <a:endParaRPr lang="en-US" altLang="zh-TW" dirty="0" smtClean="0">
              <a:sym typeface="Wingdings" pitchFamily="2" charset="2"/>
            </a:endParaRPr>
          </a:p>
          <a:p>
            <a:pPr>
              <a:buNone/>
            </a:pPr>
            <a:endParaRPr lang="en-US" altLang="zh-TW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zh-TW" dirty="0" smtClean="0"/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為了使隨機項前的矩陣轉為單位矩陣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357298"/>
            <a:ext cx="26289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643182"/>
            <a:ext cx="33528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正交化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zh-TW" alt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6405570" cy="446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正交化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將上式積分得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672" y="1714488"/>
            <a:ext cx="8765521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摘要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Hull-White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的利率樹為基礎，建立了一個模擬浮動利率和投資資產變動的立體樹狀模型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正交化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500175"/>
            <a:ext cx="9143999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643446"/>
            <a:ext cx="8620125" cy="210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建構資產樹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由於原公司資產是由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CRR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樹狀結構模擬，在轉換為隨機過程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後同樣也是以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CRR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樹狀結構模擬，在風險中立測度下，可求算出隨機過程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之上漲下跌幅度與機率：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上漲幅度：        ，下跌幅度：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214818"/>
            <a:ext cx="1333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286256"/>
            <a:ext cx="11525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建構資產樹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71540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隨機過程</a:t>
            </a:r>
            <a:r>
              <a:rPr lang="en-US" altLang="zh-TW" sz="4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之</a:t>
            </a:r>
            <a:r>
              <a:rPr lang="en-US" altLang="zh-TW" sz="4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CRR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樹狀結構圖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001156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7141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隨機過程</a:t>
            </a:r>
            <a:r>
              <a:rPr lang="en-US" altLang="zh-TW" sz="4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sz="4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之立體樹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sz="1700" dirty="0" smtClean="0">
                <a:latin typeface="標楷體" pitchFamily="65" charset="-120"/>
                <a:ea typeface="標楷體" pitchFamily="65" charset="-120"/>
              </a:rPr>
              <a:t>註：先建構出</a:t>
            </a:r>
            <a:r>
              <a:rPr lang="en-US" altLang="zh-TW" sz="1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zh-TW" altLang="en-US" sz="1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1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tree</a:t>
            </a:r>
            <a:r>
              <a:rPr lang="zh-TW" altLang="en-US" sz="1700" dirty="0" smtClean="0">
                <a:latin typeface="標楷體" pitchFamily="65" charset="-120"/>
                <a:ea typeface="標楷體" pitchFamily="65" charset="-120"/>
              </a:rPr>
              <a:t>，然後以</a:t>
            </a:r>
            <a:r>
              <a:rPr lang="en-US" altLang="zh-TW" sz="1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zh-TW" altLang="en-US" sz="1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1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tree</a:t>
            </a:r>
            <a:r>
              <a:rPr lang="zh-TW" altLang="en-US" sz="1700" dirty="0" smtClean="0">
                <a:latin typeface="標楷體" pitchFamily="65" charset="-120"/>
                <a:ea typeface="標楷體" pitchFamily="65" charset="-120"/>
              </a:rPr>
              <a:t>上的格子點當做基底，往</a:t>
            </a:r>
            <a:r>
              <a:rPr lang="en-US" altLang="zh-TW" sz="1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zh-TW" altLang="en-US" sz="1700" dirty="0" smtClean="0">
                <a:latin typeface="標楷體" pitchFamily="65" charset="-120"/>
                <a:ea typeface="標楷體" pitchFamily="65" charset="-120"/>
              </a:rPr>
              <a:t>方向長出</a:t>
            </a:r>
            <a:r>
              <a:rPr lang="en-US" altLang="zh-TW" sz="1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X-Y tree 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142984"/>
            <a:ext cx="503563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隨機過程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之立體樹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在建構完和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X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Y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樹狀結構後，可以透過上面介紹的公式，找出在每個格子點所對應的利率和資產，由此便可建出資產的立體樹。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642942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隨機過程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之立體樹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96836"/>
            <a:ext cx="8143932" cy="536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建構利率樹 </a:t>
            </a:r>
            <a:br>
              <a:rPr lang="zh-TW" altLang="en-US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428736"/>
            <a:ext cx="8401080" cy="514353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Hull-White Model</a:t>
            </a:r>
          </a:p>
          <a:p>
            <a:pPr>
              <a:lnSpc>
                <a:spcPct val="110000"/>
              </a:lnSpc>
              <a:buNone/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   – </a:t>
            </a:r>
            <a:r>
              <a:rPr lang="en-US" altLang="zh-TW" sz="2400" i="1" dirty="0" err="1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dr</a:t>
            </a:r>
            <a:r>
              <a:rPr lang="en-US" altLang="zh-TW" sz="2400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  = [</a:t>
            </a:r>
            <a:r>
              <a:rPr lang="el-GR" altLang="zh-TW" sz="2400" i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altLang="zh-TW" sz="2400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(</a:t>
            </a:r>
            <a:r>
              <a:rPr lang="en-US" altLang="zh-TW" sz="2400" i="1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t</a:t>
            </a:r>
            <a:r>
              <a:rPr lang="en-US" altLang="zh-TW" sz="2400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 ) – </a:t>
            </a:r>
            <a:r>
              <a:rPr lang="en-US" altLang="zh-TW" sz="2400" i="1" dirty="0" err="1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ar</a:t>
            </a:r>
            <a:r>
              <a:rPr lang="en-US" altLang="zh-TW" sz="2400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 ]</a:t>
            </a:r>
            <a:r>
              <a:rPr lang="en-US" altLang="zh-TW" sz="2400" i="1" dirty="0" err="1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dt</a:t>
            </a:r>
            <a:r>
              <a:rPr lang="en-US" altLang="zh-TW" sz="2400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  + </a:t>
            </a:r>
            <a:r>
              <a:rPr lang="en-US" altLang="zh-TW" sz="2400" dirty="0" err="1" smtClean="0">
                <a:latin typeface="Symbol" pitchFamily="18" charset="2"/>
                <a:ea typeface="新細明體" charset="-120"/>
              </a:rPr>
              <a:t>s</a:t>
            </a:r>
            <a:r>
              <a:rPr lang="en-US" altLang="zh-TW" sz="2400" i="1" dirty="0" err="1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dz</a:t>
            </a:r>
            <a:endParaRPr lang="en-US" altLang="zh-TW" sz="2400" i="1" dirty="0" smtClean="0">
              <a:latin typeface="Times New Roman" pitchFamily="18" charset="0"/>
              <a:ea typeface="新細明體" charset="-12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假定在</a:t>
            </a:r>
            <a:r>
              <a:rPr lang="en-US" altLang="zh-TW" sz="2400" dirty="0" err="1" smtClean="0">
                <a:latin typeface="Times New Roman" pitchFamily="18" charset="0"/>
                <a:cs typeface="Times New Roman" pitchFamily="18" charset="0"/>
              </a:rPr>
              <a:t>Δt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時間的利率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服從上述分配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10000"/>
              </a:lnSpc>
              <a:buNone/>
            </a:pPr>
            <a:r>
              <a:rPr lang="en-US" altLang="zh-TW" sz="2400" dirty="0" smtClean="0"/>
              <a:t>    – </a:t>
            </a:r>
            <a:r>
              <a:rPr lang="en-US" altLang="zh-TW" sz="2400" dirty="0" err="1" smtClean="0">
                <a:latin typeface="Times New Roman" pitchFamily="18" charset="0"/>
                <a:cs typeface="Times New Roman" pitchFamily="18" charset="0"/>
              </a:rPr>
              <a:t>Δt</a:t>
            </a:r>
            <a:r>
              <a:rPr lang="en-US" altLang="zh-TW" sz="2400" dirty="0" smtClean="0"/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為三元樹一期的時間長度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10000"/>
              </a:lnSpc>
              <a:buNone/>
            </a:pPr>
            <a:r>
              <a:rPr lang="en-US" altLang="zh-TW" sz="2400" dirty="0" smtClean="0"/>
              <a:t>    – 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(t)= [</a:t>
            </a:r>
            <a:r>
              <a:rPr lang="el-GR" altLang="zh-TW" sz="2400" i="1" dirty="0" smtClean="0">
                <a:latin typeface="Times New Roman" pitchFamily="18" charset="0"/>
                <a:cs typeface="Times New Roman" pitchFamily="18" charset="0"/>
              </a:rPr>
              <a:t>θ(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t ) – 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(t) ]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TW" sz="2400" dirty="0" smtClean="0">
                <a:latin typeface="Symbol" pitchFamily="18" charset="2"/>
                <a:ea typeface="新細明體" charset="-120"/>
              </a:rPr>
              <a:t>s</a:t>
            </a:r>
            <a:r>
              <a:rPr lang="el-GR" altLang="zh-TW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dW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(t)</a:t>
            </a:r>
          </a:p>
          <a:p>
            <a:pPr>
              <a:lnSpc>
                <a:spcPct val="11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分成下述兩個步驟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lnSpc>
                <a:spcPct val="110000"/>
              </a:lnSpc>
              <a:buNone/>
            </a:pPr>
            <a:r>
              <a:rPr lang="en-US" altLang="zh-TW" sz="2400" dirty="0" smtClean="0"/>
              <a:t>    – 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*(t)= – 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*(t)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TW" sz="2400" dirty="0" smtClean="0">
                <a:latin typeface="Symbol" pitchFamily="18" charset="2"/>
                <a:ea typeface="新細明體" charset="-120"/>
              </a:rPr>
              <a:t>s</a:t>
            </a:r>
            <a:r>
              <a:rPr lang="el-GR" altLang="zh-TW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i="1" dirty="0" err="1" smtClean="0">
                <a:latin typeface="Times New Roman" pitchFamily="18" charset="0"/>
                <a:cs typeface="Times New Roman" pitchFamily="18" charset="0"/>
              </a:rPr>
              <a:t>dW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(t)  </a:t>
            </a:r>
            <a:r>
              <a:rPr lang="en-US" altLang="zh-TW" sz="240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altLang="zh-TW" sz="240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θ(</a:t>
            </a:r>
            <a:r>
              <a:rPr lang="en-US" altLang="zh-TW" sz="240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 ) = 0 and r (0) = 0)</a:t>
            </a:r>
          </a:p>
          <a:p>
            <a:pPr>
              <a:lnSpc>
                <a:spcPct val="110000"/>
              </a:lnSpc>
              <a:buNone/>
            </a:pPr>
            <a:r>
              <a:rPr lang="en-US" altLang="zh-TW" sz="1600" dirty="0" smtClean="0"/>
              <a:t>           • 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建構出三元樹</a:t>
            </a:r>
          </a:p>
          <a:p>
            <a:pPr>
              <a:lnSpc>
                <a:spcPct val="110000"/>
              </a:lnSpc>
              <a:buNone/>
            </a:pPr>
            <a:r>
              <a:rPr lang="en-US" altLang="zh-TW" sz="2400" dirty="0" smtClean="0"/>
              <a:t>    </a:t>
            </a:r>
            <a:r>
              <a:rPr lang="el-GR" altLang="zh-TW" sz="2400" dirty="0" smtClean="0"/>
              <a:t>– </a:t>
            </a:r>
            <a:r>
              <a:rPr lang="el-GR" altLang="zh-TW" sz="2400" i="1" dirty="0" smtClean="0">
                <a:latin typeface="Times New Roman" pitchFamily="18" charset="0"/>
                <a:cs typeface="Times New Roman" pitchFamily="18" charset="0"/>
              </a:rPr>
              <a:t>α(</a:t>
            </a:r>
            <a:r>
              <a:rPr lang="en-US" altLang="zh-TW" sz="2400" i="1" dirty="0" smtClean="0">
                <a:latin typeface="Times New Roman" pitchFamily="18" charset="0"/>
                <a:cs typeface="Times New Roman" pitchFamily="18" charset="0"/>
              </a:rPr>
              <a:t>t)=R(t)-R*(t)</a:t>
            </a:r>
          </a:p>
          <a:p>
            <a:pPr>
              <a:lnSpc>
                <a:spcPct val="110000"/>
              </a:lnSpc>
              <a:buNone/>
            </a:pPr>
            <a:r>
              <a:rPr lang="en-US" altLang="zh-TW" sz="1600" dirty="0" smtClean="0"/>
              <a:t>           • 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計算三元樹每個時間點所要平移的利率量</a:t>
            </a:r>
          </a:p>
          <a:p>
            <a:pPr>
              <a:lnSpc>
                <a:spcPct val="110000"/>
              </a:lnSpc>
              <a:buNone/>
            </a:pPr>
            <a:r>
              <a:rPr lang="en-US" altLang="zh-TW" sz="1600" dirty="0" smtClean="0"/>
              <a:t>           • 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藉此</a:t>
            </a:r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fit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真實世界的利率結構</a:t>
            </a:r>
            <a:endParaRPr lang="zh-TW" altLang="en-US" sz="16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>
                <a:latin typeface="Symbol" pitchFamily="18" charset="2"/>
                <a:ea typeface="新細明體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假設</a:t>
            </a:r>
            <a:r>
              <a:rPr lang="zh-TW" altLang="en-US" dirty="0" smtClean="0">
                <a:latin typeface="Symbol" pitchFamily="18" charset="2"/>
                <a:ea typeface="新細明體" charset="-120"/>
              </a:rPr>
              <a:t>：                             </a:t>
            </a:r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Zero  rate</a:t>
            </a:r>
          </a:p>
          <a:p>
            <a:pPr>
              <a:buNone/>
            </a:pPr>
            <a:r>
              <a:rPr lang="zh-TW" altLang="en-US" dirty="0" smtClean="0">
                <a:latin typeface="Symbol" pitchFamily="18" charset="2"/>
                <a:ea typeface="新細明體" charset="-120"/>
              </a:rPr>
              <a:t>   </a:t>
            </a:r>
            <a:r>
              <a:rPr lang="en-US" altLang="zh-TW" dirty="0" smtClean="0">
                <a:latin typeface="Symbol" pitchFamily="18" charset="2"/>
                <a:ea typeface="新細明體" charset="-120"/>
              </a:rPr>
              <a:t>s</a:t>
            </a:r>
            <a:r>
              <a:rPr lang="en-US" altLang="zh-TW" dirty="0" smtClean="0">
                <a:ea typeface="新細明體" charset="-120"/>
              </a:rPr>
              <a:t> = 0.01</a:t>
            </a:r>
          </a:p>
          <a:p>
            <a:pPr>
              <a:buNone/>
            </a:pPr>
            <a:r>
              <a:rPr lang="en-US" altLang="zh-TW" i="1" dirty="0" smtClean="0">
                <a:latin typeface="Times New Roman" pitchFamily="18" charset="0"/>
                <a:ea typeface="新細明體" charset="-120"/>
              </a:rPr>
              <a:t>   a</a:t>
            </a:r>
            <a:r>
              <a:rPr lang="en-US" altLang="zh-TW" dirty="0" smtClean="0">
                <a:ea typeface="新細明體" charset="-120"/>
              </a:rPr>
              <a:t>  = 0.1</a:t>
            </a:r>
          </a:p>
          <a:p>
            <a:pPr>
              <a:buFont typeface="Symbol" pitchFamily="18" charset="2"/>
              <a:buChar char=" "/>
            </a:pPr>
            <a:r>
              <a:rPr lang="en-US" altLang="zh-TW" dirty="0" err="1" smtClean="0">
                <a:latin typeface="Symbol" pitchFamily="18" charset="2"/>
                <a:ea typeface="新細明體" charset="-120"/>
              </a:rPr>
              <a:t>D</a:t>
            </a:r>
            <a:r>
              <a:rPr lang="en-US" altLang="zh-TW" i="1" dirty="0" err="1" smtClean="0">
                <a:latin typeface="Times New Roman" pitchFamily="18" charset="0"/>
                <a:ea typeface="新細明體" charset="-120"/>
              </a:rPr>
              <a:t>t</a:t>
            </a:r>
            <a:r>
              <a:rPr lang="en-US" altLang="zh-TW" dirty="0" smtClean="0">
                <a:ea typeface="新細明體" charset="-120"/>
              </a:rPr>
              <a:t>  = 1 year</a:t>
            </a:r>
          </a:p>
          <a:p>
            <a:pPr>
              <a:buFont typeface="Symbol" pitchFamily="18" charset="2"/>
              <a:buChar char=" "/>
            </a:pPr>
            <a:endParaRPr lang="en-US" altLang="zh-TW" dirty="0" smtClean="0">
              <a:ea typeface="新細明體" charset="-120"/>
            </a:endParaRPr>
          </a:p>
          <a:p>
            <a:pPr>
              <a:buFont typeface="Symbol" pitchFamily="18" charset="2"/>
              <a:buChar char=" "/>
            </a:pPr>
            <a:endParaRPr lang="en-US" altLang="zh-TW" dirty="0" smtClean="0">
              <a:ea typeface="新細明體" charset="-120"/>
            </a:endParaRPr>
          </a:p>
          <a:p>
            <a:pPr>
              <a:buFont typeface="Symbol" pitchFamily="18" charset="2"/>
              <a:buChar char=" "/>
            </a:pPr>
            <a:endParaRPr lang="zh-TW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214554"/>
            <a:ext cx="2928958" cy="1981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步驟一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200" dirty="0" smtClean="0"/>
              <a:t>決定三元樹結構</a:t>
            </a:r>
            <a:endParaRPr lang="zh-TW" altLang="en-US" sz="2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525963"/>
          </a:xfrm>
        </p:spPr>
        <p:txBody>
          <a:bodyPr/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設定垂直間距距離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設定距離中心最長間距  </a:t>
            </a:r>
            <a:r>
              <a:rPr lang="en-US" altLang="zh-TW" i="1" dirty="0" err="1" smtClean="0">
                <a:latin typeface="Times New Roman" pitchFamily="18" charset="0"/>
                <a:ea typeface="新細明體" charset="-120"/>
              </a:rPr>
              <a:t>j</a:t>
            </a:r>
            <a:r>
              <a:rPr lang="en-US" altLang="zh-TW" baseline="-25000" dirty="0" err="1" smtClean="0">
                <a:latin typeface="Times New Roman" pitchFamily="18" charset="0"/>
                <a:ea typeface="新細明體" charset="-120"/>
              </a:rPr>
              <a:t>max</a:t>
            </a:r>
            <a:r>
              <a:rPr lang="en-US" altLang="zh-TW" i="1" dirty="0" smtClean="0"/>
              <a:t> =</a:t>
            </a:r>
            <a:r>
              <a:rPr lang="zh-TW" altLang="en-US" i="1" dirty="0" smtClean="0"/>
              <a:t>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ceil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altLang="zh-TW" dirty="0" smtClean="0">
                <a:ea typeface="新細明體" charset="-120"/>
              </a:rPr>
              <a:t>0.184/(</a:t>
            </a:r>
            <a:r>
              <a:rPr lang="en-US" altLang="zh-TW" i="1" dirty="0" err="1" smtClean="0">
                <a:latin typeface="Times New Roman" pitchFamily="18" charset="0"/>
                <a:ea typeface="新細明體" charset="-120"/>
              </a:rPr>
              <a:t>a</a:t>
            </a:r>
            <a:r>
              <a:rPr lang="en-US" altLang="zh-TW" dirty="0" err="1" smtClean="0">
                <a:latin typeface="Symbol" pitchFamily="18" charset="2"/>
                <a:ea typeface="新細明體" charset="-120"/>
              </a:rPr>
              <a:t>D</a:t>
            </a:r>
            <a:r>
              <a:rPr lang="en-US" altLang="zh-TW" i="1" dirty="0" err="1" smtClean="0">
                <a:latin typeface="Times New Roman" pitchFamily="18" charset="0"/>
                <a:ea typeface="新細明體" charset="-120"/>
              </a:rPr>
              <a:t>t</a:t>
            </a:r>
            <a:r>
              <a:rPr lang="en-US" altLang="zh-TW" dirty="0" smtClean="0">
                <a:ea typeface="新細明體" charset="-120"/>
              </a:rPr>
              <a:t>)</a:t>
            </a:r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]</a:t>
            </a:r>
            <a:r>
              <a:rPr lang="zh-TW" altLang="en-US" dirty="0" smtClean="0">
                <a:ea typeface="新細明體" charset="-120"/>
              </a:rPr>
              <a:t> </a:t>
            </a:r>
            <a:r>
              <a:rPr lang="en-US" altLang="zh-TW" dirty="0" smtClean="0">
                <a:ea typeface="新細明體" charset="-120"/>
              </a:rPr>
              <a:t>=</a:t>
            </a:r>
            <a:r>
              <a:rPr lang="zh-TW" altLang="en-US" dirty="0" smtClean="0">
                <a:ea typeface="新細明體" charset="-120"/>
              </a:rPr>
              <a:t> </a:t>
            </a:r>
            <a:r>
              <a:rPr lang="en-US" altLang="zh-TW" dirty="0" smtClean="0">
                <a:ea typeface="新細明體" charset="-120"/>
              </a:rPr>
              <a:t>2</a:t>
            </a:r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sz="2400" dirty="0" smtClean="0"/>
              <a:t>– 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mean reversion</a:t>
            </a:r>
            <a:endParaRPr lang="en-US" altLang="zh-TW" sz="2400" dirty="0" smtClean="0">
              <a:latin typeface="Times New Roman" pitchFamily="18" charset="0"/>
              <a:ea typeface="新細明體" charset="-120"/>
              <a:cs typeface="Times New Roman" pitchFamily="18" charset="0"/>
            </a:endParaRPr>
          </a:p>
          <a:p>
            <a:pPr>
              <a:buNone/>
            </a:pPr>
            <a:r>
              <a:rPr lang="zh-TW" altLang="en-US" sz="2400" dirty="0" smtClean="0"/>
              <a:t>     </a:t>
            </a:r>
            <a:r>
              <a:rPr lang="en-US" altLang="zh-TW" sz="2400" dirty="0" smtClean="0"/>
              <a:t>– 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Branch</a:t>
            </a:r>
            <a:r>
              <a:rPr lang="en-US" altLang="zh-TW" sz="2400" dirty="0" smtClean="0"/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種類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: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571868" y="1643050"/>
          <a:ext cx="1341441" cy="371476"/>
        </p:xfrm>
        <a:graphic>
          <a:graphicData uri="http://schemas.openxmlformats.org/presentationml/2006/ole">
            <p:oleObj spid="_x0000_s4098" name="Equation" r:id="rId3" imgW="825480" imgH="228600" progId="Equation.3">
              <p:embed/>
            </p:oleObj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929066"/>
            <a:ext cx="67722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/>
              <a:t>步驟一產生的三元樹</a:t>
            </a:r>
            <a:endParaRPr lang="zh-TW" altLang="en-US" sz="2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>
              <a:ea typeface="新細明體" charset="-120"/>
            </a:endParaRPr>
          </a:p>
          <a:p>
            <a:pPr>
              <a:buNone/>
            </a:pPr>
            <a:endParaRPr lang="en-US" altLang="zh-TW" dirty="0" smtClean="0">
              <a:ea typeface="新細明體" charset="-120"/>
            </a:endParaRPr>
          </a:p>
          <a:p>
            <a:pPr>
              <a:buNone/>
            </a:pPr>
            <a:r>
              <a:rPr lang="en-US" altLang="zh-TW" dirty="0" smtClean="0">
                <a:ea typeface="新細明體" charset="-120"/>
              </a:rPr>
              <a:t>Define node (</a:t>
            </a:r>
            <a:r>
              <a:rPr lang="en-US" altLang="zh-TW" dirty="0" err="1" smtClean="0">
                <a:ea typeface="新細明體" charset="-120"/>
              </a:rPr>
              <a:t>i,j</a:t>
            </a:r>
            <a:r>
              <a:rPr lang="en-US" altLang="zh-TW" dirty="0" smtClean="0">
                <a:ea typeface="新細明體" charset="-120"/>
              </a:rPr>
              <a:t>) -&gt; t=</a:t>
            </a:r>
            <a:r>
              <a:rPr lang="en-US" altLang="zh-TW" dirty="0" err="1" smtClean="0">
                <a:ea typeface="新細明體" charset="-120"/>
              </a:rPr>
              <a:t>i</a:t>
            </a:r>
            <a:r>
              <a:rPr lang="en-US" altLang="zh-TW" dirty="0" smtClean="0">
                <a:ea typeface="新細明體" charset="-120"/>
              </a:rPr>
              <a:t>*</a:t>
            </a:r>
            <a:r>
              <a:rPr lang="en-US" altLang="zh-TW" dirty="0" err="1" smtClean="0">
                <a:latin typeface="Symbol" pitchFamily="18" charset="2"/>
                <a:ea typeface="新細明體" charset="-120"/>
              </a:rPr>
              <a:t>D</a:t>
            </a:r>
            <a:r>
              <a:rPr lang="en-US" altLang="zh-TW" i="1" dirty="0" err="1" smtClean="0">
                <a:latin typeface="Times New Roman" pitchFamily="18" charset="0"/>
                <a:ea typeface="新細明體" charset="-120"/>
              </a:rPr>
              <a:t>t</a:t>
            </a:r>
            <a:r>
              <a:rPr lang="en-US" altLang="zh-TW" i="1" dirty="0" smtClean="0">
                <a:latin typeface="Times New Roman" pitchFamily="18" charset="0"/>
                <a:ea typeface="新細明體" charset="-120"/>
              </a:rPr>
              <a:t>   </a:t>
            </a:r>
            <a:r>
              <a:rPr lang="en-US" altLang="zh-TW" dirty="0" smtClean="0">
                <a:ea typeface="新細明體" charset="-120"/>
              </a:rPr>
              <a:t>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R*=j*</a:t>
            </a:r>
            <a:r>
              <a:rPr lang="en-US" altLang="zh-TW" i="1" dirty="0" smtClean="0">
                <a:latin typeface="Symbol" pitchFamily="18" charset="2"/>
                <a:ea typeface="新細明體" charset="-120"/>
              </a:rPr>
              <a:t>D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R</a:t>
            </a:r>
            <a:endParaRPr lang="en-US" altLang="zh-TW" i="1" dirty="0" smtClean="0">
              <a:ea typeface="新細明體" charset="-120"/>
            </a:endParaRPr>
          </a:p>
          <a:p>
            <a:endParaRPr lang="en-US" altLang="zh-TW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648729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1"/>
            <a:ext cx="8929719" cy="671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步驟一</a:t>
            </a:r>
            <a:br>
              <a:rPr lang="zh-TW" altLang="en-US" dirty="0" smtClean="0"/>
            </a:br>
            <a:r>
              <a:rPr lang="zh-TW" altLang="en-US" sz="2200" dirty="0" smtClean="0"/>
              <a:t>決定分支機率</a:t>
            </a:r>
            <a:r>
              <a:rPr lang="en-US" altLang="zh-TW" sz="2200" dirty="0" smtClean="0"/>
              <a:t>: Type A node</a:t>
            </a:r>
            <a:endParaRPr lang="zh-TW" altLang="en-US" sz="2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*(t)= –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*(t)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TW" sz="2000" dirty="0" smtClean="0">
                <a:latin typeface="Symbol" pitchFamily="18" charset="2"/>
                <a:ea typeface="新細明體" charset="-120"/>
              </a:rPr>
              <a:t>s</a:t>
            </a:r>
            <a:r>
              <a:rPr lang="el-GR" altLang="zh-TW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dW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(t)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TW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zh-TW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71678"/>
            <a:ext cx="7929618" cy="4180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步驟一</a:t>
            </a:r>
            <a:br>
              <a:rPr lang="zh-TW" altLang="en-US" dirty="0" smtClean="0"/>
            </a:br>
            <a:r>
              <a:rPr lang="zh-TW" altLang="en-US" sz="2200" dirty="0" smtClean="0"/>
              <a:t>決定分支機率</a:t>
            </a:r>
            <a:r>
              <a:rPr lang="en-US" altLang="zh-TW" sz="2200" dirty="0" smtClean="0"/>
              <a:t>: Type B node</a:t>
            </a:r>
            <a:endParaRPr lang="zh-TW" altLang="en-US" sz="2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*(t)= –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*(t)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TW" sz="2000" dirty="0" smtClean="0">
                <a:latin typeface="Symbol" pitchFamily="18" charset="2"/>
                <a:ea typeface="新細明體" charset="-120"/>
              </a:rPr>
              <a:t>s</a:t>
            </a:r>
            <a:r>
              <a:rPr lang="el-GR" altLang="zh-TW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dW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(t)</a:t>
            </a:r>
          </a:p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71678"/>
            <a:ext cx="7858179" cy="426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647</Words>
  <PresentationFormat>如螢幕大小 (4:3)</PresentationFormat>
  <Paragraphs>105</Paragraphs>
  <Slides>26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8" baseType="lpstr">
      <vt:lpstr>Office 佈景主題</vt:lpstr>
      <vt:lpstr>Equation</vt:lpstr>
      <vt:lpstr>立體樹的建立</vt:lpstr>
      <vt:lpstr>摘要</vt:lpstr>
      <vt:lpstr> 建構利率樹  </vt:lpstr>
      <vt:lpstr>Example</vt:lpstr>
      <vt:lpstr>步驟一 決定三元樹結構</vt:lpstr>
      <vt:lpstr>步驟一產生的三元樹</vt:lpstr>
      <vt:lpstr>投影片 7</vt:lpstr>
      <vt:lpstr>步驟一 決定分支機率: Type A node</vt:lpstr>
      <vt:lpstr>步驟一 決定分支機率: Type B node</vt:lpstr>
      <vt:lpstr>步驟一 決定分支機率: Type C node</vt:lpstr>
      <vt:lpstr>步驟二 計算Qij和ai</vt:lpstr>
      <vt:lpstr>步驟二 計算Qij和ai</vt:lpstr>
      <vt:lpstr> 建構資產樹  </vt:lpstr>
      <vt:lpstr>固定利率下之公司資產樹示意圖 </vt:lpstr>
      <vt:lpstr>正交化</vt:lpstr>
      <vt:lpstr>正交化</vt:lpstr>
      <vt:lpstr>正交化</vt:lpstr>
      <vt:lpstr>正交化</vt:lpstr>
      <vt:lpstr>正交化</vt:lpstr>
      <vt:lpstr>正交化</vt:lpstr>
      <vt:lpstr>建構資產樹</vt:lpstr>
      <vt:lpstr>建構資產樹</vt:lpstr>
      <vt:lpstr>隨機過程Y之CRR樹狀結構圖</vt:lpstr>
      <vt:lpstr>隨機過程X與Y之立體樹</vt:lpstr>
      <vt:lpstr>隨機過程X與Y之立體樹</vt:lpstr>
      <vt:lpstr>隨機過程X與Y之立體樹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雙變數立體樹的建立</dc:title>
  <dc:creator>J.P.Chen</dc:creator>
  <cp:lastModifiedBy>J.P.Chen</cp:lastModifiedBy>
  <cp:revision>62</cp:revision>
  <dcterms:created xsi:type="dcterms:W3CDTF">2013-08-11T14:34:53Z</dcterms:created>
  <dcterms:modified xsi:type="dcterms:W3CDTF">2013-08-14T14:18:27Z</dcterms:modified>
</cp:coreProperties>
</file>